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62" r:id="rId2"/>
    <p:sldMasterId id="2147483688" r:id="rId3"/>
  </p:sldMasterIdLst>
  <p:notesMasterIdLst>
    <p:notesMasterId r:id="rId8"/>
  </p:notesMasterIdLst>
  <p:sldIdLst>
    <p:sldId id="411" r:id="rId4"/>
    <p:sldId id="507" r:id="rId5"/>
    <p:sldId id="508" r:id="rId6"/>
    <p:sldId id="509" r:id="rId7"/>
  </p:sldIdLst>
  <p:sldSz cx="9144000" cy="6858000" type="screen4x3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330"/>
    <a:srgbClr val="FAC828"/>
    <a:srgbClr val="BEFAC5"/>
    <a:srgbClr val="FFD73E"/>
    <a:srgbClr val="FF5851"/>
    <a:srgbClr val="F5D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0" autoAdjust="0"/>
    <p:restoredTop sz="93714" autoAdjust="0"/>
  </p:normalViewPr>
  <p:slideViewPr>
    <p:cSldViewPr snapToGrid="0">
      <p:cViewPr>
        <p:scale>
          <a:sx n="100" d="100"/>
          <a:sy n="100" d="100"/>
        </p:scale>
        <p:origin x="-1024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387136"/>
            <a:ext cx="514096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271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774271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71D5604E-E0C8-CB40-9D71-9B9AA59AFCA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82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3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1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4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73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19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7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60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82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69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4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6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9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74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33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C7178C3-0E47-0840-9C75-8CDBC516A79C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A8204DB-4A71-0646-BF2A-6CA4BAA172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76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4756B73-8F29-2E43-A81C-4F991C8A3C37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0A10705-5B68-C941-A77D-37E6571D7C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54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59D71B5-0729-724F-B0FD-A45E3E1DE1B5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F4E46CE-009D-9545-B60C-7D522F328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65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5C93FF4-F351-5D4B-8CBE-D31DA17C5910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AFAB975-B063-214D-8A3B-2203A5C1A7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07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1582BF2-DD83-004C-938E-AEB5BB8020F1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EABCEDA-A58C-F44E-BE4E-EB28FADC0E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949BC51E-4461-ED49-A1DE-E71CC77D4168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965BB64-ED1D-DB48-A97A-0558C2C057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1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57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D06FDFE-B404-3441-8C08-BA12500B6636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97CF938-D97A-5047-816D-DDF359EF8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03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C6A15D9-7D49-0A43-B12D-6CAEFF5DD82D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C827B4E-FDB7-A04D-913E-73D5CDDFFD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00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E4A6D7F-EEB9-BE45-8C3E-981B79509F08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8DD87A7-7C84-174D-A39C-5370E80DED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74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3BF3C15-4CE9-8948-B6C1-BE07F3437185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9AA9424B-B7CB-9848-8DC5-627795E010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59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71CEFBD-9BA6-FB4F-AC2F-DF2F2D431744}" type="datetimeFigureOut">
              <a:rPr lang="en-US"/>
              <a:pPr>
                <a:defRPr/>
              </a:pPr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F9F5054-BF84-354E-A705-8086F7B53B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3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8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0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9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7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7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CCC08-A315-6041-8926-3FAFBDAA6C20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544929-5B86-544B-8503-7B0B45AB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3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2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E46B-2BDA-B145-87A4-D2A66A7B7311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60991-2052-7342-BF76-3571274DA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5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3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4300" y="839788"/>
            <a:ext cx="8910638" cy="147161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High-Resolution Carbon Monitoring and Modeling: 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Continuing </a:t>
            </a:r>
            <a:r>
              <a:rPr lang="en-US" sz="3200" b="1" dirty="0">
                <a:solidFill>
                  <a:schemeClr val="bg1"/>
                </a:solidFill>
              </a:rPr>
              <a:t>Prototype Development and Deployment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019800"/>
            <a:ext cx="54895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en-US" sz="1600" spc="150" dirty="0">
                <a:solidFill>
                  <a:prstClr val="black"/>
                </a:solidFill>
                <a:latin typeface="Cochin"/>
                <a:cs typeface="Cochin"/>
              </a:rPr>
              <a:t>DEPARTMENT </a:t>
            </a:r>
            <a:r>
              <a:rPr lang="en-US" sz="1600" i="1" spc="150" dirty="0">
                <a:solidFill>
                  <a:prstClr val="black"/>
                </a:solidFill>
                <a:latin typeface="Cochin"/>
                <a:cs typeface="Cochin"/>
              </a:rPr>
              <a:t>of</a:t>
            </a:r>
            <a:r>
              <a:rPr lang="en-US" sz="1600" spc="150" dirty="0">
                <a:solidFill>
                  <a:prstClr val="black"/>
                </a:solidFill>
                <a:latin typeface="Cochin"/>
                <a:cs typeface="Cochin"/>
              </a:rPr>
              <a:t> GEOGRAPHICAL SCIENCES</a:t>
            </a:r>
          </a:p>
        </p:txBody>
      </p:sp>
      <p:pic>
        <p:nvPicPr>
          <p:cNvPr id="58373" name="Picture 7" descr="prima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5943600"/>
            <a:ext cx="2527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2941" y="3060700"/>
            <a:ext cx="35938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George Hurtt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, UMD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Richard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Birdsey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, USFS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Molly Brown, GSFC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Ralph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Dubayah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, UMD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Phil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DeCola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, Sigma</a:t>
            </a:r>
          </a:p>
          <a:p>
            <a:endParaRPr lang="en-US" sz="2400" dirty="0" smtClean="0">
              <a:solidFill>
                <a:schemeClr val="bg1"/>
              </a:solidFill>
              <a:effectLst>
                <a:outerShdw blurRad="50800" dist="38100" dir="2700000" sx="101000" sy="101000" algn="tl" rotWithShape="0">
                  <a:srgbClr val="000000">
                    <a:alpha val="43000"/>
                  </a:srgbClr>
                </a:outerShdw>
              </a:effectLst>
              <a:latin typeface="Tahoma"/>
              <a:cs typeface="Tahoma"/>
            </a:endParaRPr>
          </a:p>
          <a:p>
            <a:endParaRPr lang="en-US" sz="2400" dirty="0" smtClean="0">
              <a:solidFill>
                <a:schemeClr val="bg1"/>
              </a:solidFill>
              <a:effectLst>
                <a:outerShdw blurRad="50800" dist="38100" dir="2700000" sx="101000" sy="101000" algn="tl" rotWithShape="0">
                  <a:srgbClr val="000000">
                    <a:alpha val="43000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6" name="Picture 5" descr="nasa_black bann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6600" y="3048000"/>
            <a:ext cx="42733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Vanessa Escobar, GSFC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Andrew Finley, MSU</a:t>
            </a:r>
          </a:p>
          <a:p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Chengquan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 Huang, UMD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Kristopher Johnson, USFS</a:t>
            </a:r>
          </a:p>
          <a:p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Jarlath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 O-Neil-Dunne, UVT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21933" y="5194300"/>
            <a:ext cx="5207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NASA-CMS Science Team Meeting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November 14, 2014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77419"/>
      </p:ext>
    </p:extLst>
  </p:cSld>
  <p:clrMapOvr>
    <a:masterClrMapping/>
  </p:clrMapOvr>
  <p:transition xmlns:p14="http://schemas.microsoft.com/office/powerpoint/2010/main" spd="slow" advTm="1844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65659" y="0"/>
            <a:ext cx="9309660" cy="3717195"/>
            <a:chOff x="-165659" y="0"/>
            <a:chExt cx="9309660" cy="3717195"/>
          </a:xfrm>
        </p:grpSpPr>
        <p:pic>
          <p:nvPicPr>
            <p:cNvPr id="18" name="Picture 7" descr="maxent_agbmap_modifed_new_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659" y="828206"/>
              <a:ext cx="4995250" cy="280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0351" y="819931"/>
              <a:ext cx="4693650" cy="2833764"/>
            </a:xfrm>
            <a:prstGeom prst="rect">
              <a:avLst/>
            </a:prstGeom>
          </p:spPr>
        </p:pic>
        <p:pic>
          <p:nvPicPr>
            <p:cNvPr id="20" name="Picture 19" descr="nasa_black banner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685800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V="1">
              <a:off x="3890860" y="883431"/>
              <a:ext cx="600906" cy="12563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90860" y="2139752"/>
              <a:ext cx="600906" cy="157744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test_C_AGB_max_10m_90m_RF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" y="3973234"/>
            <a:ext cx="3049938" cy="2372174"/>
          </a:xfrm>
          <a:prstGeom prst="rect">
            <a:avLst/>
          </a:prstGeom>
        </p:spPr>
      </p:pic>
      <p:pic>
        <p:nvPicPr>
          <p:cNvPr id="25" name="Picture 24" descr="test_C_AGB_max_simple_90m_RF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71" y="3973234"/>
            <a:ext cx="3052768" cy="2374375"/>
          </a:xfrm>
          <a:prstGeom prst="rect">
            <a:avLst/>
          </a:prstGeom>
        </p:spPr>
      </p:pic>
      <p:pic>
        <p:nvPicPr>
          <p:cNvPr id="26" name="Picture 25" descr="test_C_AGB_max_30m_90m_RF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2" y="3971033"/>
            <a:ext cx="3052768" cy="23743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921000" y="6334780"/>
            <a:ext cx="3478386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Phase 1: 2,181 km2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3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65100" y="3389543"/>
            <a:ext cx="8869037" cy="2820757"/>
            <a:chOff x="0" y="3199043"/>
            <a:chExt cx="8869037" cy="2820757"/>
          </a:xfrm>
        </p:grpSpPr>
        <p:pic>
          <p:nvPicPr>
            <p:cNvPr id="4" name="Picture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99043"/>
              <a:ext cx="4398637" cy="279535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6200" y="4855613"/>
              <a:ext cx="358365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kern="1200" dirty="0" smtClean="0"/>
                <a:t>Carbon Sequestration Gap=</a:t>
              </a:r>
            </a:p>
            <a:p>
              <a:r>
                <a:rPr lang="en-US" sz="2000" b="1" kern="1200" dirty="0" smtClean="0"/>
                <a:t>204.15 </a:t>
              </a:r>
              <a:r>
                <a:rPr lang="en-US" sz="2000" b="1" kern="1200" dirty="0" err="1" smtClean="0"/>
                <a:t>TgC</a:t>
              </a:r>
              <a:endParaRPr lang="en-US" sz="2000" dirty="0"/>
            </a:p>
            <a:p>
              <a:r>
                <a:rPr lang="en-US" sz="2000" b="1" kern="1200" dirty="0" smtClean="0"/>
                <a:t>Mean = 191.41 Mg/ha</a:t>
              </a:r>
              <a:endParaRPr lang="en-US" sz="2000" b="1" kern="1200" baseline="30000" dirty="0"/>
            </a:p>
          </p:txBody>
        </p:sp>
        <p:pic>
          <p:nvPicPr>
            <p:cNvPr id="7" name="Picture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337" y="3200400"/>
              <a:ext cx="4457700" cy="2819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439739" y="4909706"/>
              <a:ext cx="28806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kern="1200" dirty="0" smtClean="0"/>
                <a:t>CSG Time Interval</a:t>
              </a:r>
            </a:p>
            <a:p>
              <a:r>
                <a:rPr lang="en-US" sz="2000" b="1" kern="1200" dirty="0" smtClean="0"/>
                <a:t>Mean  = 228.17 y</a:t>
              </a:r>
              <a:endParaRPr lang="en-US" sz="2000" b="1" kern="1200" dirty="0"/>
            </a:p>
          </p:txBody>
        </p:sp>
      </p:grpSp>
      <p:pic>
        <p:nvPicPr>
          <p:cNvPr id="12" name="Picture 11" descr="nasa_black bann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pic>
        <p:nvPicPr>
          <p:cNvPr id="13" name="Picture 12" descr="Macintosh HD:Users:maosheng:Downloads:Validation_for_conties_wt_FIA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736600"/>
            <a:ext cx="5270500" cy="25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730500" y="6261100"/>
            <a:ext cx="387778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Phase 2a: 32,133 km2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03200" y="736600"/>
            <a:ext cx="2864887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Maps: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Forest Cover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Height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Biomass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Biomass-ED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NEP-ED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12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738"/>
            <a:ext cx="8229600" cy="1143000"/>
          </a:xfrm>
        </p:spPr>
        <p:txBody>
          <a:bodyPr/>
          <a:lstStyle/>
          <a:p>
            <a:r>
              <a:rPr lang="en-US" u="sng" dirty="0" smtClean="0"/>
              <a:t>Phase 2c Objectives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Improve methodology for carbon stock estimation and uncertainty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Provide high spatial resolution mapping of carbon stock and uncertainty for </a:t>
            </a:r>
            <a:r>
              <a:rPr lang="en-US" dirty="0"/>
              <a:t>3-state </a:t>
            </a:r>
            <a:r>
              <a:rPr lang="en-US" dirty="0" smtClean="0"/>
              <a:t>region (</a:t>
            </a:r>
            <a:r>
              <a:rPr lang="en-US" dirty="0"/>
              <a:t>MD,PA, DE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Initialize and run prognostic ecosystem model for carbon at high spatial resolution for multiple states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Validate national biomass maps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 and test methodology for monitoring changes in biomass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Demonstrate MRV efficacy for 3-state region, and a vision for future national scale deployment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nasa_black bann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4300" y="6296680"/>
            <a:ext cx="4077483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Phase 2c: 157,868 km2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5935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Geog.potx</Template>
  <TotalTime>49154</TotalTime>
  <Words>190</Words>
  <Application>Microsoft Macintosh PowerPoint</Application>
  <PresentationFormat>On-screen Show (4:3)</PresentationFormat>
  <Paragraphs>36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title</vt:lpstr>
      <vt:lpstr>Custom Design</vt:lpstr>
      <vt:lpstr>1_title</vt:lpstr>
      <vt:lpstr>High-Resolution Carbon Monitoring and Modeling:  Continuing Prototype Development and Deployment </vt:lpstr>
      <vt:lpstr>PowerPoint Presentation</vt:lpstr>
      <vt:lpstr>PowerPoint Presentation</vt:lpstr>
      <vt:lpstr>Phase 2c Objectives</vt:lpstr>
    </vt:vector>
  </TitlesOfParts>
  <Company>R 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D</dc:creator>
  <cp:lastModifiedBy>George Hurtt</cp:lastModifiedBy>
  <cp:revision>436</cp:revision>
  <cp:lastPrinted>2012-10-11T18:08:44Z</cp:lastPrinted>
  <dcterms:created xsi:type="dcterms:W3CDTF">2009-12-14T01:58:50Z</dcterms:created>
  <dcterms:modified xsi:type="dcterms:W3CDTF">2014-11-14T12:56:19Z</dcterms:modified>
</cp:coreProperties>
</file>